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43"/>
  </p:notesMasterIdLst>
  <p:sldIdLst>
    <p:sldId id="3937" r:id="rId3"/>
    <p:sldId id="3938" r:id="rId4"/>
    <p:sldId id="3939" r:id="rId5"/>
    <p:sldId id="3940" r:id="rId6"/>
    <p:sldId id="3941" r:id="rId7"/>
    <p:sldId id="3942" r:id="rId8"/>
    <p:sldId id="3943" r:id="rId9"/>
    <p:sldId id="3966" r:id="rId10"/>
    <p:sldId id="3979" r:id="rId11"/>
    <p:sldId id="3980" r:id="rId12"/>
    <p:sldId id="331" r:id="rId13"/>
    <p:sldId id="332" r:id="rId14"/>
    <p:sldId id="333" r:id="rId15"/>
    <p:sldId id="334" r:id="rId16"/>
    <p:sldId id="335" r:id="rId17"/>
    <p:sldId id="338" r:id="rId18"/>
    <p:sldId id="336" r:id="rId19"/>
    <p:sldId id="337" r:id="rId20"/>
    <p:sldId id="339" r:id="rId21"/>
    <p:sldId id="268" r:id="rId22"/>
    <p:sldId id="269" r:id="rId23"/>
    <p:sldId id="340" r:id="rId24"/>
    <p:sldId id="34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CDB50-12D3-4440-BF4C-45BC08B594E9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0C7B4-F708-4F82-8A4A-4E0458D49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66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F5A1-6F98-476F-A091-B526617FC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995BE-F126-4FF1-95D8-AA169B204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1870-BB62-460D-A7FB-E9985C76E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B583-9A74-4DC3-849C-1319E2D2FF99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0BC06-D6D9-47F8-908D-965BAA3C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2C97D-DF31-4854-B5DC-06CE3147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0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29D0-6F0B-4446-931B-589C7088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166BD-6C60-4F2E-8769-C2DDD8C95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95DF-314E-4513-A4FE-F1166A59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B1113-5C9B-4ED0-91BA-59D75095AB05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5CEF-5FFF-4AD0-8341-66CF9845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6E9FD-2E35-4089-A548-2DC71387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7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ED0272-6278-43C5-AE74-50F03E261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3D980-AC0E-4264-96D0-1170FA2B1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8579-769F-4360-830B-D2763F9A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C6AD-6AD5-4E78-90E5-6BA4DA23B90F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37D3-AD56-4FF9-B7EC-F6791756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94393-509E-4E19-A4C8-1ADB6696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2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3664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51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689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856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028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362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ITCP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55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00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E5FA-87B3-4277-9F09-6627DCDE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3FA08-14F8-4180-A0FD-9F0F2327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96619-7AD6-458A-86B2-D24C0578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EA63-D778-48B1-AC35-92DDF62FAEAA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9DB1D-1414-43B2-A61D-3657DC41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BD801-9D99-4833-A887-8A57C6BE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849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889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020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79793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2183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4357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7794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7338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471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7AFC-53D7-4902-B3E0-AA5A2EA0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D1339-DE0D-49B3-9A15-283AD5B42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57EFC-9EED-477A-865A-DE683CD2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585B9-D906-4640-A7FE-B06B800B91DE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C5CB1-3E51-4FAE-AD7B-0AD53EDE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5BBDF-6FBC-4EE6-9C37-4FE951D0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5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25C4-DF06-46C9-8820-2FA82BD0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7B4D-ED82-4A0D-A2BB-E9FBBB14D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A55A6-8557-4CEB-A07B-097F26F18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8BC26-160F-4CC4-B6C9-9DBB67D3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F652-B1C2-48EF-AF0E-379B75AAE979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5F4A-6837-46E9-8D62-A334ADEF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1C6A-7766-418E-AAC1-CC6DE778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1232-5C48-48B6-B525-AF67ED0E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32DE3-A521-4F7E-8E5B-43F965B96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EF63C-7DFB-4C23-BD28-517DCE7B2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15C79-7DBB-47E6-A1E7-2BB79C0A7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0D649-738C-4E7B-AB22-0C93F49B9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49C5CD-9F94-47D4-BB60-75FF0386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16472-8B17-4D10-B70D-97B4F2BBB824}" type="datetime1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AE9F2-9B27-4D31-9AF3-9EF6AB9F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C7BA10-365C-449E-A226-6954919A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A68-C098-4C67-A3E0-12AE6C76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9AB2B-CDDF-4874-86CD-AE899412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98AE2-0B86-44B9-9160-17A7E0AAC263}" type="datetime1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C4E0A-D79C-45C5-9520-9E8E30C4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6E0A8-2D56-40E3-B196-C5AD71C0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E057F-6057-4B21-BE9B-979762FF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5D6F-8837-4FD6-AF70-7623716A2E43}" type="datetime1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DCFF3-AE91-46A6-B7F4-964D4295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C9E3C-4678-4A22-8E1A-4F87E837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61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F9E8B-12BC-4AB6-8987-1BB7DBE2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F4CFA-4202-412A-B821-21F3B51DE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0C984-3B9F-4643-A4C5-26F382DC5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2881C-9203-4047-8845-385C5AA2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5868B-F793-4CEF-AB8C-BC5E36DD5285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A9346-FEC3-4522-A77F-A9FB8123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9C356-791A-4B5C-9BCD-B1D1723A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3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210B-5234-4191-8FDA-6C2DC5C7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F8CB9-8684-44D5-AF8A-6FD8816F2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578F6-E084-43BF-AF70-17E9EEF82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1AA66-037A-40FF-8609-4D53278C6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2C2F-E62D-46F2-9F5E-0FBC5D795DC7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22CA1-8801-4393-B3D9-BE0244F2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BCS-1A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9C5F0-EE2A-4787-B3B9-D2CDA70D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5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7AA42-5CA7-49BC-9C3F-A6349437C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87FD9-FED0-4233-9D31-6809B7370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8F35-7850-43C7-96F3-F5FE069C0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06065-B3F3-433E-A8E1-C4D7C5CF2F27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2C6ED-2325-4CD5-81BF-23DD7AB39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BCS-1A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022F-F825-443A-9FDB-E1430609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D9A35-858F-43E2-8492-78FAE5DAF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2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ITCP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5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Lecture Outline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DISCRETE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3B45-6388-4747-B7F7-D317EBA9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5" y="681037"/>
            <a:ext cx="5273497" cy="749873"/>
          </a:xfrm>
          <a:prstGeom prst="rect">
            <a:avLst/>
          </a:prstGeom>
        </p:spPr>
      </p:pic>
      <p:pic>
        <p:nvPicPr>
          <p:cNvPr id="15" name="Content Placeholder 6" descr="A sign on a wall&#10;&#10;Description automatically generated with low confidence">
            <a:extLst>
              <a:ext uri="{FF2B5EF4-FFF2-40B4-BE49-F238E27FC236}">
                <a16:creationId xmlns:a16="http://schemas.microsoft.com/office/drawing/2014/main" id="{3EC35965-9537-487B-B28B-F6D10929A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982" y="5156071"/>
            <a:ext cx="1630017" cy="170192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842A6-30AC-4285-A36C-F6E83E2FBB70}"/>
              </a:ext>
            </a:extLst>
          </p:cNvPr>
          <p:cNvSpPr txBox="1"/>
          <p:nvPr/>
        </p:nvSpPr>
        <p:spPr>
          <a:xfrm>
            <a:off x="506437" y="1575582"/>
            <a:ext cx="9777046" cy="351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>
              <a:solidFill>
                <a:prstClr val="black"/>
              </a:solidFill>
            </a:endParaRPr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Conditional Probability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conditional probability is one that is dependent on something before it happens.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What is the probability that it is sunny today given that it rains tomorrow?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BBBFB-8B61-47FB-9730-8A580FD2B220}"/>
              </a:ext>
            </a:extLst>
          </p:cNvPr>
          <p:cNvSpPr/>
          <p:nvPr/>
        </p:nvSpPr>
        <p:spPr>
          <a:xfrm flipH="1">
            <a:off x="196949" y="2905780"/>
            <a:ext cx="247591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Example 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6732D2-7017-409A-BDD2-7170CB8E7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13" y="4049567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67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234F-39E9-4C50-A2D1-1F9540A7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Examples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D4620-BD96-4FCB-A436-81050E786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In a chess game to store the defense moves of the player.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914553A-4A72-4DAE-AC55-F09793CEF1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914553A-4A72-4DAE-AC55-F09793CEF1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C1538C-77DC-432A-A5EA-8EAF9900A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61" y="2574973"/>
            <a:ext cx="6083796" cy="34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7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234F-39E9-4C50-A2D1-1F9540A7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and Need of Trees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D4620-BD96-4FCB-A436-81050E786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ideal way to go with the hierarchical way of storing data.</a:t>
            </a:r>
          </a:p>
          <a:p>
            <a:r>
              <a:rPr lang="en-US" dirty="0"/>
              <a:t>Make insertion and deletion faster.</a:t>
            </a:r>
          </a:p>
          <a:p>
            <a:r>
              <a:rPr lang="en-US" dirty="0"/>
              <a:t>A flexible way of holding and moving data.</a:t>
            </a:r>
          </a:p>
          <a:p>
            <a:r>
              <a:rPr lang="en-US" dirty="0"/>
              <a:t>Are used to store as many nodes as possible.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914553A-4A72-4DAE-AC55-F09793CEF1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914553A-4A72-4DAE-AC55-F09793CEF1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5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7E46-6A05-4B9E-A548-AB7B874A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B97D-01F1-4B44-90B4-0765A2577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0" y="1589649"/>
            <a:ext cx="5192261" cy="47204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A tree is a finite nonempty set of elements in which one element is called the root of the tree and the remaining elements are partitioned into disjoint subsets each of which is itself a tree.</a:t>
            </a:r>
          </a:p>
          <a:p>
            <a:pPr marL="0" indent="0">
              <a:buNone/>
            </a:pPr>
            <a:r>
              <a:rPr lang="en-US" sz="2000" dirty="0"/>
              <a:t>Each element in a tree is called a node.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AFDFC-05AC-4438-9ED8-0E260CF9D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" r="2" b="79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D263104A-970B-4ADC-8BAC-7FEFFA11A6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2788749"/>
                  </p:ext>
                </p:extLst>
              </p:nvPr>
            </p:nvGraphicFramePr>
            <p:xfrm>
              <a:off x="10621829" y="5835882"/>
              <a:ext cx="1345694" cy="94841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45694" cy="948416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73188" ay="914252" az="20647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D263104A-970B-4ADC-8BAC-7FEFFA11A6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21829" y="5835882"/>
                <a:ext cx="1345694" cy="9484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50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C11C-0B64-44D0-864A-DFA5B91C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819D-2E38-45B1-B2B3-3F435BBB6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terminology is frequently used to describe the relationship between the nodes of the tree.</a:t>
            </a:r>
          </a:p>
          <a:p>
            <a:r>
              <a:rPr lang="en-US" dirty="0"/>
              <a:t>Any two nodes in a tree can be connected by a single path.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363EB8EF-18E6-4FB7-835A-C26D48CD87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363EB8EF-18E6-4FB7-835A-C26D48CD87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038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069B-4EC5-4C7D-B68C-BF6412A6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Tree</a:t>
            </a:r>
          </a:p>
        </p:txBody>
      </p:sp>
      <p:pic>
        <p:nvPicPr>
          <p:cNvPr id="7" name="Content Placeholder 6" descr="Shape, circle&#10;&#10;Description automatically generated">
            <a:extLst>
              <a:ext uri="{FF2B5EF4-FFF2-40B4-BE49-F238E27FC236}">
                <a16:creationId xmlns:a16="http://schemas.microsoft.com/office/drawing/2014/main" id="{D084D8E8-B13A-4F2E-9B59-46DCA7650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1557850"/>
            <a:ext cx="5241388" cy="4407044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CED3291A-B196-4A9F-8026-B1C25963D1A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CED3291A-B196-4A9F-8026-B1C25963D1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93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9B00-DA8E-4BA7-A313-84C8FB2C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Tree</a:t>
            </a:r>
            <a:endParaRPr lang="en-US" dirty="0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041B61-2B42-413E-A764-2F78456D2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564" y="1825625"/>
            <a:ext cx="5224871" cy="4351338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51BE32C-D156-47A4-AE8F-F48FAB618F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51BE32C-D156-47A4-AE8F-F48FAB618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325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4CE3-E7B8-4B1B-A609-B92A83AA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6C38-6D25-41F6-A016-A349E3979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node which have subtrees is called Parent Node.</a:t>
            </a:r>
          </a:p>
        </p:txBody>
      </p:sp>
      <p:pic>
        <p:nvPicPr>
          <p:cNvPr id="7" name="Picture 6" descr="Diagram, letter&#10;&#10;Description automatically generated">
            <a:extLst>
              <a:ext uri="{FF2B5EF4-FFF2-40B4-BE49-F238E27FC236}">
                <a16:creationId xmlns:a16="http://schemas.microsoft.com/office/drawing/2014/main" id="{D9F0068E-9A2F-4A01-9D67-384F6275E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65"/>
          <a:stretch/>
        </p:blipFill>
        <p:spPr>
          <a:xfrm>
            <a:off x="1201687" y="2379088"/>
            <a:ext cx="9223143" cy="386036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F1931AD1-8B8A-49F0-94BE-26140007A1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F1931AD1-8B8A-49F0-94BE-26140007A1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8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18A9-3431-440E-BA3B-30BC8019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Node or Leaf Node or External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9B906-ADAD-4B06-A5C4-5D57EDE5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tree which has no subtree(child) is called terminal node or leaf node.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F25F7D0F-3B1C-474C-888C-CFFEFDCA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57" y="2690813"/>
            <a:ext cx="8336739" cy="348615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0CF7E7E1-5EC0-421A-9370-1DC9DEE978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0CF7E7E1-5EC0-421A-9370-1DC9DEE978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26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9CB85-46FD-496C-A46A-4D6B864C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Node or Leaf Node Example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D77F0648-53DB-46B9-B24C-6DDA649D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81" y="1825625"/>
            <a:ext cx="5797237" cy="4351338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AB1D869-13D0-4DE6-A499-C358716E33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AB1D869-13D0-4DE6-A499-C358716E33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8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9E99-C545-4B26-8C92-601BBF1D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Branches and Branch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5CB80-26DC-4C80-9E66-F64BE3417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lines which are used to connect nodes are called branches.</a:t>
            </a:r>
          </a:p>
          <a:p>
            <a:r>
              <a:rPr lang="en-US" dirty="0"/>
              <a:t>A branch node or an internal node (also known as an inner node) is any node of a tree that has child nodes.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DF9623A-E2D3-419D-973A-6367C2CCB2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DF9623A-E2D3-419D-973A-6367C2CCB2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4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Lecture Outline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DISCRETE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3B45-6388-4747-B7F7-D317EBA9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5" y="681037"/>
            <a:ext cx="5273497" cy="749873"/>
          </a:xfrm>
          <a:prstGeom prst="rect">
            <a:avLst/>
          </a:prstGeom>
        </p:spPr>
      </p:pic>
      <p:pic>
        <p:nvPicPr>
          <p:cNvPr id="15" name="Content Placeholder 6" descr="A sign on a wall&#10;&#10;Description automatically generated with low confidence">
            <a:extLst>
              <a:ext uri="{FF2B5EF4-FFF2-40B4-BE49-F238E27FC236}">
                <a16:creationId xmlns:a16="http://schemas.microsoft.com/office/drawing/2014/main" id="{3EC35965-9537-487B-B28B-F6D10929A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982" y="5156071"/>
            <a:ext cx="1630017" cy="170192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842A6-30AC-4285-A36C-F6E83E2FBB70}"/>
              </a:ext>
            </a:extLst>
          </p:cNvPr>
          <p:cNvSpPr txBox="1"/>
          <p:nvPr/>
        </p:nvSpPr>
        <p:spPr>
          <a:xfrm>
            <a:off x="506437" y="1984442"/>
            <a:ext cx="9777046" cy="3849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Unconditional Probability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An unconditional or independent is one that is unaffected by the previous action.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Example: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What is the probability of a dice rolling a 6?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7CE17D-E55C-44E6-9910-88D814D8E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62" y="4337575"/>
            <a:ext cx="1725792" cy="17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8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1603-F716-43B2-ADD6-AC2E93BD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Branches and Branch Nodes Example</a:t>
            </a:r>
            <a:endParaRPr lang="en-US" dirty="0"/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3D2FA53-E801-4C23-B133-E138C4DD7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6" y="2186781"/>
            <a:ext cx="7748954" cy="4393380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014AA7E-31A0-4507-9E45-E7CEA73EFA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014AA7E-31A0-4507-9E45-E7CEA73EFA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09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B6FE-1422-4C90-A784-9C111CA8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28B2E-BB7B-4A74-AAAD-EA28CA16A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degree of the node means number of subtrees of that node(children).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BBC02-1259-43D7-BF94-12CA6A8EC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5" y="2776538"/>
            <a:ext cx="7172178" cy="381022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C159F757-9FE9-463C-A608-B32CD57D21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Model 7" descr="Himalayan Persian">
                <a:extLst>
                  <a:ext uri="{FF2B5EF4-FFF2-40B4-BE49-F238E27FC236}">
                    <a16:creationId xmlns:a16="http://schemas.microsoft.com/office/drawing/2014/main" id="{C159F757-9FE9-463C-A608-B32CD57D21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58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E8F0-DCC2-40E0-A86B-8FEAAED5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 Example</a:t>
            </a:r>
          </a:p>
        </p:txBody>
      </p:sp>
      <p:pic>
        <p:nvPicPr>
          <p:cNvPr id="7" name="Content Placeholder 6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D12C4CDA-ECB3-4AF3-9F52-9EB41A2F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0"/>
          <a:stretch/>
        </p:blipFill>
        <p:spPr>
          <a:xfrm>
            <a:off x="838199" y="1483351"/>
            <a:ext cx="9950117" cy="4818481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99053C41-CDD8-4F48-8973-907DC930A0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99053C41-CDD8-4F48-8973-907DC930A0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08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ADB5A-9AA2-4CA0-8492-EF3BEE24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of a Node</a:t>
            </a:r>
          </a:p>
        </p:txBody>
      </p:sp>
      <p:pic>
        <p:nvPicPr>
          <p:cNvPr id="7" name="Content Placeholder 6" descr="A picture containing text, document, receipt&#10;&#10;Description automatically generated">
            <a:extLst>
              <a:ext uri="{FF2B5EF4-FFF2-40B4-BE49-F238E27FC236}">
                <a16:creationId xmlns:a16="http://schemas.microsoft.com/office/drawing/2014/main" id="{6E7162AA-78A9-4303-B297-B265E782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69" y="1406150"/>
            <a:ext cx="8199120" cy="4990238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FB227AB1-9FC5-4F56-995A-61C210635B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FB227AB1-9FC5-4F56-995A-61C210635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06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4A52-EE9F-433C-B1B2-50974353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of a Node Example</a:t>
            </a:r>
            <a:endParaRPr lang="en-US" dirty="0"/>
          </a:p>
        </p:txBody>
      </p:sp>
      <p:pic>
        <p:nvPicPr>
          <p:cNvPr id="11" name="Content Placeholder 10" descr="Diagram, letter&#10;&#10;Description automatically generated">
            <a:extLst>
              <a:ext uri="{FF2B5EF4-FFF2-40B4-BE49-F238E27FC236}">
                <a16:creationId xmlns:a16="http://schemas.microsoft.com/office/drawing/2014/main" id="{BFA937E4-B993-439C-9821-6DAF5C701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24" y="1378287"/>
            <a:ext cx="7736351" cy="5114588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F1C9E63-090A-4C3D-AC7D-6A95745422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0F1C9E63-090A-4C3D-AC7D-6A95745422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68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789E-7507-4FA8-84C4-E9117017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of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6851-124A-4F2C-9266-C3846AED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 of a Tree  = Number of levels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70A1F14-8765-4242-970A-CC25D144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72" y="2233905"/>
            <a:ext cx="7833361" cy="4371295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9BF0E0F4-BCAA-4241-BE8D-693DB0B8369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9BF0E0F4-BCAA-4241-BE8D-693DB0B836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611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7568-8EE6-42C4-AF6E-D5E7AE2B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of a Tree Example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29B864-E70A-43AB-BBFE-1408488E1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120" y="1561114"/>
            <a:ext cx="8705208" cy="474082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F79DCC27-7132-47E9-A2C1-54A8C968C65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F79DCC27-7132-47E9-A2C1-54A8C968C6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9524-7444-4034-B0A6-D4F30AC4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762BE-DAA8-4848-8882-B9F8DCE3D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tree in which each parent node of a tree has the same number of children(subtrees).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A0F758CD-5D76-4B3F-AE36-540D55FF00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A0F758CD-5D76-4B3F-AE36-540D55FF00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24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A94C-81AB-4C9F-88D2-18D8C99F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Tree Example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CB6B0-C3DD-4ECD-8BE2-03CCC5F2B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43" y="1488385"/>
            <a:ext cx="6887308" cy="5050692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500B4C7F-A71F-4E22-BCAB-89B074CE1E0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500B4C7F-A71F-4E22-BCAB-89B074CE1E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8438-9D02-4B36-8C43-98F76EA4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Unbalanced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78678-D627-4282-A946-475B353EB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tree in which parent node of tree has the different number of children(subtrees) is called unbalanced tree.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1DDD42A3-68BF-420E-97BF-1CCF313D37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1DDD42A3-68BF-420E-97BF-1CCF313D37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68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Lecture Outline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DISCRETE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3B45-6388-4747-B7F7-D317EBA9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5" y="681037"/>
            <a:ext cx="5273497" cy="749873"/>
          </a:xfrm>
          <a:prstGeom prst="rect">
            <a:avLst/>
          </a:prstGeom>
        </p:spPr>
      </p:pic>
      <p:pic>
        <p:nvPicPr>
          <p:cNvPr id="15" name="Content Placeholder 6" descr="A sign on a wall&#10;&#10;Description automatically generated with low confidence">
            <a:extLst>
              <a:ext uri="{FF2B5EF4-FFF2-40B4-BE49-F238E27FC236}">
                <a16:creationId xmlns:a16="http://schemas.microsoft.com/office/drawing/2014/main" id="{3EC35965-9537-487B-B28B-F6D10929A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982" y="5156071"/>
            <a:ext cx="1630017" cy="170192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CFAC7D-089E-433F-9CCE-408DBC9F2FA8}"/>
              </a:ext>
            </a:extLst>
          </p:cNvPr>
          <p:cNvSpPr txBox="1"/>
          <p:nvPr/>
        </p:nvSpPr>
        <p:spPr>
          <a:xfrm>
            <a:off x="492369" y="1805056"/>
            <a:ext cx="9973756" cy="379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Single Event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4"/>
                </a:solidFill>
                <a:latin typeface="Arial" panose="02080604020202020204" pitchFamily="34" charset="0"/>
              </a:rPr>
              <a:t>A simple (or single) event is an event with a single outcome (only one "answer“ is possible).</a:t>
            </a:r>
          </a:p>
          <a:p>
            <a:endParaRPr lang="en-US" sz="2800" dirty="0">
              <a:solidFill>
                <a:srgbClr val="202124"/>
              </a:solidFill>
              <a:latin typeface="Arial" panose="0208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D65058-F788-4255-865E-5B0B3B766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403" y="3150997"/>
            <a:ext cx="2819815" cy="25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50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BFBA-2635-4B7C-B51B-4DACABB1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Unbalanced Tree Example</a:t>
            </a:r>
            <a:endParaRPr lang="en-US" dirty="0"/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897742-7435-4DB3-9AF9-C42DE1443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943894"/>
            <a:ext cx="6400800" cy="4114800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7B5B3F1-C482-41EE-9101-F54D9920CC2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7B5B3F1-C482-41EE-9101-F54D9920CC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3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6CD11-F42F-4767-82B9-86FED3FE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Traversing/Accessing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E2A7-64F4-46E1-9D8C-245CFC985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possible methods to travers a tree.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by Level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Pre-Order(Depth First Order)</a:t>
            </a:r>
          </a:p>
          <a:p>
            <a:pPr marL="514350" indent="-514350">
              <a:buAutoNum type="arabi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Post-Order(Suffix Walk)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0659CE8-D267-4D04-B134-662788DB06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0659CE8-D267-4D04-B134-662788DB06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08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B298-E833-455E-B3E8-1BDF0DB2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Level by Level Traversing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F75DC-F6C6-479D-B6ED-C242B378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514350" indent="-514350">
              <a:buAutoNum type="alphaL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root node.</a:t>
            </a:r>
          </a:p>
          <a:p>
            <a:pPr marL="514350" indent="-514350">
              <a:buAutoNum type="alphaL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 level by 1.</a:t>
            </a:r>
          </a:p>
          <a:p>
            <a:pPr marL="514350" indent="-514350">
              <a:buAutoNum type="alphaL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all nodes from left to right.</a:t>
            </a:r>
          </a:p>
          <a:p>
            <a:pPr marL="514350" indent="-514350">
              <a:buAutoNum type="alphaL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step b)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is no further level, then end.</a:t>
            </a: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D6258D74-77E0-46F7-AE93-8BBBF97687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D6258D74-77E0-46F7-AE93-8BBBF97687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91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A3E9-E5AA-41F3-A197-E4AACAF4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Level by Level Traversing Example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F02BE44-C709-41DC-A809-996BDE21F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93" y="2063496"/>
            <a:ext cx="5728482" cy="3548476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3AEC7D6-B917-4B69-8D04-6EA1A4F37B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3AEC7D6-B917-4B69-8D04-6EA1A4F37B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2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0F57-709F-421E-A6C7-E367F64B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by Level Traversing Example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A418F5E-5384-4BF7-9079-85DDA639D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82006"/>
            <a:ext cx="6400800" cy="3838575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2AED593-1775-405E-AFFB-E9C98FEEDA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72AED593-1775-405E-AFFB-E9C98FEEDA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76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2325-40D7-4E3F-BA17-EE6F0363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Pre-Order Traversing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(Depth First Order)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C8F2-7CC3-452F-881A-EBE0241D8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root node/Parent node.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has a children then access its leftmost child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no c).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has a brother then access its twin younger brother then go to step no b).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its parent.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it’s root then end.</a:t>
            </a:r>
          </a:p>
          <a:p>
            <a:pPr marL="514350" indent="-514350">
              <a:buAutoNum type="alphaLcParenR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3AF51A5-1D04-45E4-8EC1-67904E5566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3AF51A5-1D04-45E4-8EC1-67904E5566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AB5E-91E7-4C9B-BAE0-0C89CFDB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Pre-Order Traversing (Depth First Order) Example(PLR)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D55738-7E90-460E-AFB5-DA9389B07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7625" y="2102225"/>
            <a:ext cx="6236749" cy="379813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80785DCD-D8C5-4629-9303-54ED3512CF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Himalayan Persian">
                <a:extLst>
                  <a:ext uri="{FF2B5EF4-FFF2-40B4-BE49-F238E27FC236}">
                    <a16:creationId xmlns:a16="http://schemas.microsoft.com/office/drawing/2014/main" id="{80785DCD-D8C5-4629-9303-54ED3512CF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7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DFEE-EED0-4560-8800-9F1C294A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Pre-Order Traversing (Depth First Order) Example</a:t>
            </a:r>
            <a:endParaRPr lang="en-US" dirty="0"/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56754FD-CD9D-47F7-AC31-55467F653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7244862" cy="3967089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D866320-6812-487A-8DDC-3CE9C39276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D866320-6812-487A-8DDC-3CE9C39276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87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6569-218A-4E36-BB73-958E843C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Post Order Traversing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(Suffix Walk)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574A-2ABA-4E32-A5F1-E50FA249D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Go-to Root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has children, then go to its left most child and access it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step a)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has a younger brother then go to its younger brother and go to step no b) 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its parent </a:t>
            </a:r>
          </a:p>
          <a:p>
            <a:pPr marL="514350" indent="-51435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is root then end</a:t>
            </a:r>
          </a:p>
          <a:p>
            <a:pPr marL="514350" indent="-514350">
              <a:buAutoNum type="alphaLcParenR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C62DC8D-55C7-4263-98F4-A28782EFFB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C62DC8D-55C7-4263-98F4-A28782EFFB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56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B3B9-A81B-4171-B8DB-80515F31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Post Order Traversing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(Suffix Walk)(LRP) Example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7AB2104-06B5-464E-9F71-428FB3AB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06" y="2044878"/>
            <a:ext cx="7611794" cy="3957282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E9247A9A-4949-4472-A5E6-92D218690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E9247A9A-4949-4472-A5E6-92D218690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0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Lecture Outline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DISCRETE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3B45-6388-4747-B7F7-D317EBA9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5" y="681037"/>
            <a:ext cx="5273497" cy="749873"/>
          </a:xfrm>
          <a:prstGeom prst="rect">
            <a:avLst/>
          </a:prstGeom>
        </p:spPr>
      </p:pic>
      <p:pic>
        <p:nvPicPr>
          <p:cNvPr id="15" name="Content Placeholder 6" descr="A sign on a wall&#10;&#10;Description automatically generated with low confidence">
            <a:extLst>
              <a:ext uri="{FF2B5EF4-FFF2-40B4-BE49-F238E27FC236}">
                <a16:creationId xmlns:a16="http://schemas.microsoft.com/office/drawing/2014/main" id="{3EC35965-9537-487B-B28B-F6D10929A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982" y="5156071"/>
            <a:ext cx="1630017" cy="170192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CFAC7D-089E-433F-9CCE-408DBC9F2FA8}"/>
              </a:ext>
            </a:extLst>
          </p:cNvPr>
          <p:cNvSpPr txBox="1"/>
          <p:nvPr/>
        </p:nvSpPr>
        <p:spPr>
          <a:xfrm>
            <a:off x="492369" y="1805056"/>
            <a:ext cx="997375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Multiple Event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 probability, when two or more experiments are conducted together.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36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36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36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Avenir Next LT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Avenir Next LT Pr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1738AE-539E-42B8-9406-A92ABCE63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53" y="3153804"/>
            <a:ext cx="3287764" cy="284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7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B24D-783C-4252-A646-9D91F4E2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Post Order Traversing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(Suffix Walk) Example</a:t>
            </a:r>
            <a:endParaRPr lang="en-US" dirty="0"/>
          </a:p>
        </p:txBody>
      </p:sp>
      <p:pic>
        <p:nvPicPr>
          <p:cNvPr id="7" name="Content Placeholder 6" descr="Line chart&#10;&#10;Description automatically generated">
            <a:extLst>
              <a:ext uri="{FF2B5EF4-FFF2-40B4-BE49-F238E27FC236}">
                <a16:creationId xmlns:a16="http://schemas.microsoft.com/office/drawing/2014/main" id="{2C8679CE-A9FA-4BB0-A4F5-52DA4E018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4" y="2180493"/>
            <a:ext cx="8257735" cy="3719492"/>
          </a:xfr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A739A907-C32F-4A36-BF01-10533DAA3B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A739A907-C32F-4A36-BF01-10533DAA3B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397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Lecture Outline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DISCRETE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3B45-6388-4747-B7F7-D317EBA9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5" y="681037"/>
            <a:ext cx="5273497" cy="749873"/>
          </a:xfrm>
          <a:prstGeom prst="rect">
            <a:avLst/>
          </a:prstGeom>
        </p:spPr>
      </p:pic>
      <p:pic>
        <p:nvPicPr>
          <p:cNvPr id="15" name="Content Placeholder 6" descr="A sign on a wall&#10;&#10;Description automatically generated with low confidence">
            <a:extLst>
              <a:ext uri="{FF2B5EF4-FFF2-40B4-BE49-F238E27FC236}">
                <a16:creationId xmlns:a16="http://schemas.microsoft.com/office/drawing/2014/main" id="{3EC35965-9537-487B-B28B-F6D10929A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982" y="5156071"/>
            <a:ext cx="1630017" cy="170192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677F32-CB3B-4972-8C8F-ADA01EE6350A}"/>
              </a:ext>
            </a:extLst>
          </p:cNvPr>
          <p:cNvSpPr/>
          <p:nvPr/>
        </p:nvSpPr>
        <p:spPr>
          <a:xfrm>
            <a:off x="656720" y="1430910"/>
            <a:ext cx="41084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Probability Tree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945EC5F5-F09D-4E09-B045-576F4260E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2362074"/>
            <a:ext cx="7597413" cy="35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2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Lecture Outline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DISCRETE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3B45-6388-4747-B7F7-D317EBA9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33" y="117597"/>
            <a:ext cx="5273497" cy="749873"/>
          </a:xfrm>
          <a:prstGeom prst="rect">
            <a:avLst/>
          </a:prstGeom>
        </p:spPr>
      </p:pic>
      <p:pic>
        <p:nvPicPr>
          <p:cNvPr id="15" name="Content Placeholder 6" descr="A sign on a wall&#10;&#10;Description automatically generated with low confidence">
            <a:extLst>
              <a:ext uri="{FF2B5EF4-FFF2-40B4-BE49-F238E27FC236}">
                <a16:creationId xmlns:a16="http://schemas.microsoft.com/office/drawing/2014/main" id="{3EC35965-9537-487B-B28B-F6D10929A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982" y="5156071"/>
            <a:ext cx="1630017" cy="170192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286265-D37A-4E80-A8C6-C2DE2263D9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430"/>
          <a:stretch/>
        </p:blipFill>
        <p:spPr>
          <a:xfrm>
            <a:off x="1949688" y="867470"/>
            <a:ext cx="8536551" cy="48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Lecture Outline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DISCRETE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3B45-6388-4747-B7F7-D317EBA9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33" y="117597"/>
            <a:ext cx="5273497" cy="749873"/>
          </a:xfrm>
          <a:prstGeom prst="rect">
            <a:avLst/>
          </a:prstGeom>
        </p:spPr>
      </p:pic>
      <p:pic>
        <p:nvPicPr>
          <p:cNvPr id="15" name="Content Placeholder 6" descr="A sign on a wall&#10;&#10;Description automatically generated with low confidence">
            <a:extLst>
              <a:ext uri="{FF2B5EF4-FFF2-40B4-BE49-F238E27FC236}">
                <a16:creationId xmlns:a16="http://schemas.microsoft.com/office/drawing/2014/main" id="{3EC35965-9537-487B-B28B-F6D10929A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982" y="5156071"/>
            <a:ext cx="1630017" cy="170192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9651CD-6A78-4641-84F3-A2B4C34C3B3F}"/>
              </a:ext>
            </a:extLst>
          </p:cNvPr>
          <p:cNvSpPr/>
          <p:nvPr/>
        </p:nvSpPr>
        <p:spPr>
          <a:xfrm>
            <a:off x="444199" y="867470"/>
            <a:ext cx="17844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Graph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DF82D7-8530-4190-B78A-CB9AAE47F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15" y="1210975"/>
            <a:ext cx="3372678" cy="2168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CC183E-A92D-4FF5-ACD6-0FC4723E959A}"/>
              </a:ext>
            </a:extLst>
          </p:cNvPr>
          <p:cNvSpPr/>
          <p:nvPr/>
        </p:nvSpPr>
        <p:spPr>
          <a:xfrm>
            <a:off x="444199" y="3198364"/>
            <a:ext cx="4096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Graph Terminology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A12D1-59AE-4215-A289-2D9C2A48E92F}"/>
              </a:ext>
            </a:extLst>
          </p:cNvPr>
          <p:cNvSpPr/>
          <p:nvPr/>
        </p:nvSpPr>
        <p:spPr>
          <a:xfrm>
            <a:off x="444199" y="4080703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Adjacency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ED448F-5575-4E8C-9E60-039032203F44}"/>
              </a:ext>
            </a:extLst>
          </p:cNvPr>
          <p:cNvSpPr/>
          <p:nvPr/>
        </p:nvSpPr>
        <p:spPr>
          <a:xfrm>
            <a:off x="444199" y="4429608"/>
            <a:ext cx="678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Path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B51B9-1ABA-40ED-8D71-14910B21B26C}"/>
              </a:ext>
            </a:extLst>
          </p:cNvPr>
          <p:cNvSpPr/>
          <p:nvPr/>
        </p:nvSpPr>
        <p:spPr>
          <a:xfrm>
            <a:off x="444199" y="469436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Types of graphs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CD2FC4-FACE-4BB0-9F56-86A9102C516E}"/>
              </a:ext>
            </a:extLst>
          </p:cNvPr>
          <p:cNvSpPr/>
          <p:nvPr/>
        </p:nvSpPr>
        <p:spPr>
          <a:xfrm>
            <a:off x="427255" y="4937440"/>
            <a:ext cx="2640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Graph Representation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9594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234F-39E9-4C50-A2D1-1F9540A7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Examples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D4620-BD96-4FCB-A436-81050E786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Machine learning algorithm.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914553A-4A72-4DAE-AC55-F09793CEF1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914553A-4A72-4DAE-AC55-F09793CEF1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585FEC5-3628-4131-B601-DE892DDB5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6" y="2605516"/>
            <a:ext cx="5678219" cy="31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234F-39E9-4C50-A2D1-1F9540A7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Examples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D4620-BD96-4FCB-A436-81050E78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4351338"/>
          </a:xfrm>
        </p:spPr>
        <p:txBody>
          <a:bodyPr/>
          <a:lstStyle/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dirty="0"/>
              <a:t>In Computer Graphics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914553A-4A72-4DAE-AC55-F09793CEF1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8317" y="5305507"/>
              <a:ext cx="984583" cy="9964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4583" cy="996429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083" ay="-696503" az="-1983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5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4914553A-4A72-4DAE-AC55-F09793CEF1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8317" y="5305507"/>
                <a:ext cx="984583" cy="99642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A706E89-983E-4696-AC3C-8581B2B88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696613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705</Words>
  <Application>Microsoft Office PowerPoint</Application>
  <PresentationFormat>Widescreen</PresentationFormat>
  <Paragraphs>134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Avenir Next LT Pro</vt:lpstr>
      <vt:lpstr>Calibri</vt:lpstr>
      <vt:lpstr>Calibri Light</vt:lpstr>
      <vt:lpstr>Tahoma</vt:lpstr>
      <vt:lpstr>Times New Roman</vt:lpstr>
      <vt:lpstr>Tw Cen MT</vt:lpstr>
      <vt:lpstr>1_Office Theme</vt:lpstr>
      <vt:lpstr>ShapesVTI</vt:lpstr>
      <vt:lpstr>Lecture Outline</vt:lpstr>
      <vt:lpstr>Lecture Outline</vt:lpstr>
      <vt:lpstr>Lecture Outline</vt:lpstr>
      <vt:lpstr>Lecture Outline</vt:lpstr>
      <vt:lpstr>Lecture Outline</vt:lpstr>
      <vt:lpstr>Lecture Outline</vt:lpstr>
      <vt:lpstr>Lecture Outline</vt:lpstr>
      <vt:lpstr>Tree Examples </vt:lpstr>
      <vt:lpstr>Tree Examples </vt:lpstr>
      <vt:lpstr>Tree Examples </vt:lpstr>
      <vt:lpstr>Benefits and Need of Trees </vt:lpstr>
      <vt:lpstr>Tree</vt:lpstr>
      <vt:lpstr>Tree Terminology</vt:lpstr>
      <vt:lpstr>Example of Tree</vt:lpstr>
      <vt:lpstr>Example of Tree</vt:lpstr>
      <vt:lpstr>Parent Node</vt:lpstr>
      <vt:lpstr>Terminal Node or Leaf Node or External Node</vt:lpstr>
      <vt:lpstr>Terminal Node or Leaf Node Example</vt:lpstr>
      <vt:lpstr>Branches and Branch Nodes</vt:lpstr>
      <vt:lpstr>Branches and Branch Nodes Example</vt:lpstr>
      <vt:lpstr>Degree</vt:lpstr>
      <vt:lpstr>Degree Example</vt:lpstr>
      <vt:lpstr>Level of a Node</vt:lpstr>
      <vt:lpstr>Level of a Node Example</vt:lpstr>
      <vt:lpstr>Depth of a Tree</vt:lpstr>
      <vt:lpstr>Depth of a Tree Example</vt:lpstr>
      <vt:lpstr>Balanced Tree</vt:lpstr>
      <vt:lpstr>Balanced Tree Example</vt:lpstr>
      <vt:lpstr>Unbalanced Tree</vt:lpstr>
      <vt:lpstr>Unbalanced Tree Example</vt:lpstr>
      <vt:lpstr>Traversing/Accessing a Tree</vt:lpstr>
      <vt:lpstr>1) Level by Level Traversing </vt:lpstr>
      <vt:lpstr>1) Level by Level Traversing Example  </vt:lpstr>
      <vt:lpstr>Level by Level Traversing Example</vt:lpstr>
      <vt:lpstr>2) Pre-Order Traversing (Depth First Order) </vt:lpstr>
      <vt:lpstr>2) Pre-Order Traversing (Depth First Order) Example(PLR)</vt:lpstr>
      <vt:lpstr>2) Pre-Order Traversing (Depth First Order) Example</vt:lpstr>
      <vt:lpstr>3) Post Order Traversing (Suffix Walk)</vt:lpstr>
      <vt:lpstr>3) Post Order Traversing (Suffix Walk)(LRP) Example</vt:lpstr>
      <vt:lpstr>3) Post Order Traversing (Suffix Walk)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Shafique</dc:creator>
  <cp:lastModifiedBy>Sara Shafique</cp:lastModifiedBy>
  <cp:revision>59</cp:revision>
  <dcterms:created xsi:type="dcterms:W3CDTF">2022-06-18T22:33:42Z</dcterms:created>
  <dcterms:modified xsi:type="dcterms:W3CDTF">2022-07-05T10:37:55Z</dcterms:modified>
</cp:coreProperties>
</file>